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</p:sldIdLst>
  <p:sldSz cy="13716000" cx="24384000"/>
  <p:notesSz cx="6858000" cy="9144000"/>
  <p:embeddedFontLst>
    <p:embeddedFont>
      <p:font typeface="Montserrat SemiBold"/>
      <p:regular r:id="rId45"/>
      <p:bold r:id="rId46"/>
      <p:italic r:id="rId47"/>
      <p:boldItalic r:id="rId48"/>
    </p:embeddedFont>
    <p:embeddedFont>
      <p:font typeface="Raleway"/>
      <p:regular r:id="rId49"/>
      <p:bold r:id="rId50"/>
      <p:italic r:id="rId51"/>
      <p:boldItalic r:id="rId52"/>
    </p:embeddedFont>
    <p:embeddedFont>
      <p:font typeface="Proxima Nova"/>
      <p:regular r:id="rId53"/>
      <p:bold r:id="rId54"/>
      <p:italic r:id="rId55"/>
      <p:boldItalic r:id="rId56"/>
    </p:embeddedFont>
    <p:embeddedFont>
      <p:font typeface="Montserrat"/>
      <p:regular r:id="rId57"/>
      <p:bold r:id="rId58"/>
      <p:italic r:id="rId59"/>
      <p:boldItalic r:id="rId60"/>
    </p:embeddedFont>
    <p:embeddedFont>
      <p:font typeface="Montserrat Medium"/>
      <p:regular r:id="rId61"/>
      <p:bold r:id="rId62"/>
      <p:italic r:id="rId63"/>
      <p:boldItalic r:id="rId64"/>
    </p:embeddedFont>
    <p:embeddedFont>
      <p:font typeface="Helvetica Neue"/>
      <p:regular r:id="rId65"/>
      <p:bold r:id="rId66"/>
      <p:italic r:id="rId67"/>
      <p:boldItalic r:id="rId68"/>
    </p:embeddedFont>
    <p:embeddedFont>
      <p:font typeface="Montserrat ExtraBold"/>
      <p:bold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font" Target="fonts/MontserratSemiBold-bold.fntdata"/><Relationship Id="rId45" Type="http://schemas.openxmlformats.org/officeDocument/2006/relationships/font" Target="fonts/MontserratSemiBol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MontserratSemiBold-boldItalic.fntdata"/><Relationship Id="rId47" Type="http://schemas.openxmlformats.org/officeDocument/2006/relationships/font" Target="fonts/MontserratSemiBold-italic.fntdata"/><Relationship Id="rId49" Type="http://schemas.openxmlformats.org/officeDocument/2006/relationships/font" Target="fonts/Raleway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0" Type="http://schemas.openxmlformats.org/officeDocument/2006/relationships/font" Target="fonts/MontserratExtraBold-boldItalic.fntdata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MontserratMedium-bold.fntdata"/><Relationship Id="rId61" Type="http://schemas.openxmlformats.org/officeDocument/2006/relationships/font" Target="fonts/MontserratMedium-regular.fntdata"/><Relationship Id="rId20" Type="http://schemas.openxmlformats.org/officeDocument/2006/relationships/slide" Target="slides/slide16.xml"/><Relationship Id="rId64" Type="http://schemas.openxmlformats.org/officeDocument/2006/relationships/font" Target="fonts/MontserratMedium-boldItalic.fntdata"/><Relationship Id="rId63" Type="http://schemas.openxmlformats.org/officeDocument/2006/relationships/font" Target="fonts/MontserratMedium-italic.fntdata"/><Relationship Id="rId22" Type="http://schemas.openxmlformats.org/officeDocument/2006/relationships/slide" Target="slides/slide18.xml"/><Relationship Id="rId66" Type="http://schemas.openxmlformats.org/officeDocument/2006/relationships/font" Target="fonts/HelveticaNeue-bold.fntdata"/><Relationship Id="rId21" Type="http://schemas.openxmlformats.org/officeDocument/2006/relationships/slide" Target="slides/slide17.xml"/><Relationship Id="rId65" Type="http://schemas.openxmlformats.org/officeDocument/2006/relationships/font" Target="fonts/HelveticaNeue-regular.fntdata"/><Relationship Id="rId24" Type="http://schemas.openxmlformats.org/officeDocument/2006/relationships/slide" Target="slides/slide20.xml"/><Relationship Id="rId68" Type="http://schemas.openxmlformats.org/officeDocument/2006/relationships/font" Target="fonts/HelveticaNeue-boldItalic.fntdata"/><Relationship Id="rId23" Type="http://schemas.openxmlformats.org/officeDocument/2006/relationships/slide" Target="slides/slide19.xml"/><Relationship Id="rId67" Type="http://schemas.openxmlformats.org/officeDocument/2006/relationships/font" Target="fonts/HelveticaNeue-italic.fntdata"/><Relationship Id="rId60" Type="http://schemas.openxmlformats.org/officeDocument/2006/relationships/font" Target="fonts/Montserrat-boldItalic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MontserratExtraBold-bold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aleway-italic.fntdata"/><Relationship Id="rId50" Type="http://schemas.openxmlformats.org/officeDocument/2006/relationships/font" Target="fonts/Raleway-bold.fntdata"/><Relationship Id="rId53" Type="http://schemas.openxmlformats.org/officeDocument/2006/relationships/font" Target="fonts/ProximaNova-regular.fntdata"/><Relationship Id="rId52" Type="http://schemas.openxmlformats.org/officeDocument/2006/relationships/font" Target="fonts/Raleway-boldItalic.fntdata"/><Relationship Id="rId11" Type="http://schemas.openxmlformats.org/officeDocument/2006/relationships/slide" Target="slides/slide7.xml"/><Relationship Id="rId55" Type="http://schemas.openxmlformats.org/officeDocument/2006/relationships/font" Target="fonts/ProximaNova-italic.fntdata"/><Relationship Id="rId10" Type="http://schemas.openxmlformats.org/officeDocument/2006/relationships/slide" Target="slides/slide6.xml"/><Relationship Id="rId54" Type="http://schemas.openxmlformats.org/officeDocument/2006/relationships/font" Target="fonts/ProximaNova-bold.fntdata"/><Relationship Id="rId13" Type="http://schemas.openxmlformats.org/officeDocument/2006/relationships/slide" Target="slides/slide9.xml"/><Relationship Id="rId57" Type="http://schemas.openxmlformats.org/officeDocument/2006/relationships/font" Target="fonts/Montserrat-regular.fntdata"/><Relationship Id="rId12" Type="http://schemas.openxmlformats.org/officeDocument/2006/relationships/slide" Target="slides/slide8.xml"/><Relationship Id="rId56" Type="http://schemas.openxmlformats.org/officeDocument/2006/relationships/font" Target="fonts/ProximaNova-boldItalic.fntdata"/><Relationship Id="rId15" Type="http://schemas.openxmlformats.org/officeDocument/2006/relationships/slide" Target="slides/slide11.xml"/><Relationship Id="rId59" Type="http://schemas.openxmlformats.org/officeDocument/2006/relationships/font" Target="fonts/Montserrat-italic.fntdata"/><Relationship Id="rId14" Type="http://schemas.openxmlformats.org/officeDocument/2006/relationships/slide" Target="slides/slide10.xml"/><Relationship Id="rId58" Type="http://schemas.openxmlformats.org/officeDocument/2006/relationships/font" Target="fonts/Montserrat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gif>
</file>

<file path=ppt/media/image11.png>
</file>

<file path=ppt/media/image12.png>
</file>

<file path=ppt/media/image13.gif>
</file>

<file path=ppt/media/image14.gif>
</file>

<file path=ppt/media/image16.png>
</file>

<file path=ppt/media/image17.png>
</file>

<file path=ppt/media/image4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bc83f42ece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9" name="Google Shape;79;g2bc83f42ec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be41d41511_1_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g2be41d41511_1_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be41d41511_1_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20" name="Google Shape;220;g2be41d41511_1_7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be41d41511_1_9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6" name="Google Shape;236;g2be41d41511_1_9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be41d41511_1_1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52" name="Google Shape;252;g2be41d41511_1_1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be41d41511_1_1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68" name="Google Shape;268;g2be41d41511_1_1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be41d41511_1_1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83" name="Google Shape;283;g2be41d41511_1_1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be41d41511_1_1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98" name="Google Shape;298;g2be41d41511_1_1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bf3a42e512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15" name="Google Shape;315;g2bf3a42e51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bf5c6276d0_0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30" name="Google Shape;330;g2bf5c6276d0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be41d41511_1_1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45" name="Google Shape;345;g2be41d41511_1_18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ccf9a8c02_0_2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7" name="Google Shape;87;g2bccf9a8c02_0_2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be41d41511_1_1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61" name="Google Shape;361;g2be41d41511_1_1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be41d41511_1_2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376" name="Google Shape;376;g2be41d41511_1_2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bf5c6276d0_0_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391" name="Google Shape;391;g2bf5c6276d0_0_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be41d41511_1_2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06" name="Google Shape;406;g2be41d41511_1_2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bf5c6276d0_0_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21" name="Google Shape;421;g2bf5c6276d0_0_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be41d41511_1_2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Partir de l’alias alert dans le .bashrc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commande_qui_ne_marche_pas || alert</a:t>
            </a:r>
            <a:endParaRPr sz="1400"/>
          </a:p>
        </p:txBody>
      </p:sp>
      <p:sp>
        <p:nvSpPr>
          <p:cNvPr id="436" name="Google Shape;436;g2be41d41511_1_2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be41d41511_1_2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51" name="Google Shape;451;g2be41d41511_1_2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be41d41511_1_2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66" name="Google Shape;466;g2be41d41511_1_2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be41d41511_1_2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81" name="Google Shape;481;g2be41d41511_1_2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bea7dd5d5c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7" name="Google Shape;497;g2bea7dd5d5c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6" name="Google Shape;96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bea7dd5d5c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6" name="Google Shape;506;g2bea7dd5d5c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bea7dd5d5c_0_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21" name="Google Shape;521;g2bea7dd5d5c_0_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2bea7dd5d5c_0_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36" name="Google Shape;536;g2bea7dd5d5c_0_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bea7dd5d5c_0_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52" name="Google Shape;552;g2bea7dd5d5c_0_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2bea7dd5d5c_0_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68" name="Google Shape;568;g2bea7dd5d5c_0_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2bea7dd5d5c_0_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83" name="Google Shape;583;g2bea7dd5d5c_0_8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bea7dd5d5c_0_9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98" name="Google Shape;598;g2bea7dd5d5c_0_9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bea7dd5d5c_0_1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13" name="Google Shape;613;g2bea7dd5d5c_0_1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bccf9a8c02_0_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22" name="Google Shape;622;g2bccf9a8c02_0_2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5adcd602af_0_2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33" name="Google Shape;633;g25adcd602af_0_2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bccf9a8c02_0_3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4" name="Google Shape;114;g2bccf9a8c02_0_37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2bea7dd5d5c_0_1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44" name="Google Shape;644;g2bea7dd5d5c_0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bc83f42ece_0_2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9" name="Google Shape;129;g2bc83f42ece_0_2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be41d41511_1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4" name="Google Shape;144;g2be41d41511_1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be41d41511_1_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60" name="Google Shape;160;g2be41d41511_1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be41d41511_1_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75" name="Google Shape;175;g2be41d41511_1_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be41d41511_1_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90" name="Google Shape;190;g2be41d41511_1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2" type="body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éclaration">
  <p:cSld name="Déclara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it important">
  <p:cSld name="Fait importa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" type="body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2" type="body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2" type="body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>
            <p:ph idx="2" type="pic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/>
          <p:nvPr>
            <p:ph idx="3" type="pic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4"/>
          <p:cNvSpPr/>
          <p:nvPr>
            <p:ph idx="4" type="pic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>
            <p:ph idx="2" type="pic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#21_Title_big_card_black">
  <p:cSld name="CUSTOM_1_1_1_1_1_1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2794933" y="8027067"/>
            <a:ext cx="10924800" cy="28815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2" type="title"/>
          </p:nvPr>
        </p:nvSpPr>
        <p:spPr>
          <a:xfrm>
            <a:off x="2794933" y="2806333"/>
            <a:ext cx="10924800" cy="49521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pic>
        <p:nvPicPr>
          <p:cNvPr descr="black_card.png" id="75" name="Google Shape;7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246114" y="1353272"/>
            <a:ext cx="7833506" cy="1045123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22818090" y="12666269"/>
            <a:ext cx="1463100" cy="3798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hoto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>
            <p:ph idx="2" type="pic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  <a:noFill/>
          <a:ln>
            <a:noFill/>
          </a:ln>
        </p:spPr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3" type="body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tre titre et photo">
  <p:cSld name="Autre titre et photo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>
            <p:ph idx="2" type="pic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idx="1" type="body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6" name="Google Shape;36;p7"/>
          <p:cNvSpPr/>
          <p:nvPr>
            <p:ph idx="3" type="pic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ement">
  <p:cSld name="Titre seuleme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re du jour">
  <p:cSld name="Ordre du jou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hyperlink" Target="https://en.wikipedia.org/wiki/Brian_Fox_(computer_programmer)" TargetMode="External"/><Relationship Id="rId5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hyperlink" Target="https://www.gnu.org/software/bash/manual/html_node/Bash-Builtins.html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hyperlink" Target="https://superuser.com/" TargetMode="External"/><Relationship Id="rId5" Type="http://schemas.openxmlformats.org/officeDocument/2006/relationships/hyperlink" Target="https://www.gnu.org/software/bash/" TargetMode="External"/><Relationship Id="rId6" Type="http://schemas.openxmlformats.org/officeDocument/2006/relationships/hyperlink" Target="https://serverfault.com/" TargetMode="External"/><Relationship Id="rId7" Type="http://schemas.openxmlformats.org/officeDocument/2006/relationships/hyperlink" Target="https://unix.stackexchange.com/" TargetMode="External"/><Relationship Id="rId8" Type="http://schemas.openxmlformats.org/officeDocument/2006/relationships/hyperlink" Target="https://askubuntu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0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.png"/><Relationship Id="rId4" Type="http://schemas.openxmlformats.org/officeDocument/2006/relationships/hyperlink" Target="https://docs.microsoft.com/en-us/powershell/module/microsoft.powershell.core/about/about_prompts?view=powershell-7.2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.png"/><Relationship Id="rId4" Type="http://schemas.openxmlformats.org/officeDocument/2006/relationships/hyperlink" Target="https://docs.microsoft.com/en-us/powershell/module/microsoft.powershell.core/about/about_pipelines?view=powershell-7.2" TargetMode="External"/><Relationship Id="rId5" Type="http://schemas.openxmlformats.org/officeDocument/2006/relationships/hyperlink" Target="https://docs.microsoft.com/fr-fr/powershell/module/microsoft.powershell.core/about/about_redirection?view=powershell-7.2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.png"/><Relationship Id="rId4" Type="http://schemas.openxmlformats.org/officeDocument/2006/relationships/hyperlink" Target="https://docs.microsoft.com/en-us/powershell/module/microsoft.powershell.core/about/about_wildcards?view=powershell-7.2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hyperlink" Target="https://docs.microsoft.com/fr-fr/powershell/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4.gif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hyperlink" Target="https://fr.wikipedia.org/wiki/Aqua_(informatique)" TargetMode="External"/><Relationship Id="rId5" Type="http://schemas.openxmlformats.org/officeDocument/2006/relationships/hyperlink" Target="https://fr.wikipedia.org/wiki/Syst%C3%A8me_de_fen%C3%AAtrage" TargetMode="External"/><Relationship Id="rId6" Type="http://schemas.openxmlformats.org/officeDocument/2006/relationships/hyperlink" Target="https://fr.wikipedia.org/wiki/Syst%C3%A8me_de_fen%C3%AAtrage" TargetMode="External"/><Relationship Id="rId7" Type="http://schemas.openxmlformats.org/officeDocument/2006/relationships/hyperlink" Target="https://fr.wikipedia.org/wiki/Compositeur_(logiciel)" TargetMode="External"/><Relationship Id="rId8" Type="http://schemas.openxmlformats.org/officeDocument/2006/relationships/hyperlink" Target="https://fr.wikipedia.org/wiki/Environnement_de_bureau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81" name="Google Shape;8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2933027" y="2977000"/>
            <a:ext cx="10786200" cy="30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9600">
                <a:latin typeface="Montserrat ExtraBold"/>
                <a:ea typeface="Montserrat ExtraBold"/>
                <a:cs typeface="Montserrat ExtraBold"/>
                <a:sym typeface="Montserrat ExtraBold"/>
              </a:rPr>
              <a:t>Système d’exploitation</a:t>
            </a:r>
            <a:endParaRPr sz="96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3" name="Google Shape;83;p18"/>
          <p:cNvSpPr txBox="1"/>
          <p:nvPr/>
        </p:nvSpPr>
        <p:spPr>
          <a:xfrm>
            <a:off x="2933025" y="6529650"/>
            <a:ext cx="14550300" cy="6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179942"/>
              </a:lnSpc>
              <a:spcBef>
                <a:spcPts val="0"/>
              </a:spcBef>
              <a:spcAft>
                <a:spcPts val="0"/>
              </a:spcAft>
              <a:buClr>
                <a:srgbClr val="15213F"/>
              </a:buClr>
              <a:buSzPts val="1100"/>
              <a:buFont typeface="Roboto"/>
              <a:buNone/>
            </a:pPr>
            <a:r>
              <a:rPr lang="fr" sz="3600">
                <a:solidFill>
                  <a:srgbClr val="15213F"/>
                </a:solidFill>
                <a:latin typeface="Montserrat"/>
                <a:ea typeface="Montserrat"/>
                <a:cs typeface="Montserrat"/>
                <a:sym typeface="Montserrat"/>
              </a:rPr>
              <a:t>Interpréteurs</a:t>
            </a:r>
            <a:r>
              <a:rPr lang="fr" sz="3600">
                <a:solidFill>
                  <a:srgbClr val="15213F"/>
                </a:solidFill>
                <a:latin typeface="Montserrat"/>
                <a:ea typeface="Montserrat"/>
                <a:cs typeface="Montserrat"/>
                <a:sym typeface="Montserrat"/>
              </a:rPr>
              <a:t> de commandes</a:t>
            </a:r>
            <a:endParaRPr sz="3600">
              <a:solidFill>
                <a:srgbClr val="15213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208" name="Google Shape;208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2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10" name="Google Shape;210;p27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11" name="Google Shape;211;p2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2" name="Google Shape;212;p27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3" name="Google Shape;213;p27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4" name="Google Shape;214;p27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5" name="Google Shape;215;p27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6" name="Google Shape;21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64188" y="4892175"/>
            <a:ext cx="7043025" cy="393165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7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22" name="Google Shape;22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3" name="Google Shape;223;p2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24" name="Google Shape;224;p28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bash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5" name="Google Shape;225;p2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GNU shell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26" name="Google Shape;226;p2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27" name="Google Shape;227;p28"/>
          <p:cNvSpPr txBox="1"/>
          <p:nvPr/>
        </p:nvSpPr>
        <p:spPr>
          <a:xfrm>
            <a:off x="5145425" y="3817750"/>
            <a:ext cx="112314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Shell du projet GNU et le plus courant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Version 1 (1988) -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Brian Fox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Licence GPLv3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8" name="Google Shape;228;p2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29" name="Google Shape;229;p28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0" name="Google Shape;230;p28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1" name="Google Shape;231;p28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2" name="Google Shape;23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76826" y="3929300"/>
            <a:ext cx="6407727" cy="87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8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38" name="Google Shape;23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2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40" name="Google Shape;240;p29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Principales fonctionnalités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1" name="Google Shape;241;p29"/>
          <p:cNvSpPr txBox="1"/>
          <p:nvPr/>
        </p:nvSpPr>
        <p:spPr>
          <a:xfrm>
            <a:off x="949225" y="4632400"/>
            <a:ext cx="35064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Simplifier l’utilisation du système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42" name="Google Shape;242;p2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43" name="Google Shape;243;p29"/>
          <p:cNvSpPr txBox="1"/>
          <p:nvPr/>
        </p:nvSpPr>
        <p:spPr>
          <a:xfrm>
            <a:off x="4604850" y="3293350"/>
            <a:ext cx="113547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Historique (rappel des commandes précédentes)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Édition en ligne (modification d'une commande)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Auto-complétion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Variables d'environnements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Alias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Gestion des tâches en arrière plan "&amp;"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4" name="Google Shape;244;p2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45" name="Google Shape;245;p29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6" name="Google Shape;246;p29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8" name="Google Shape;24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59550" y="4152950"/>
            <a:ext cx="8633525" cy="6975477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9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54" name="Google Shape;25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5" name="Google Shape;255;p3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56" name="Google Shape;256;p30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L’invite de commande ou </a:t>
            </a: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prompt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7" name="Google Shape;257;p3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 interactif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58" name="Google Shape;258;p3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59" name="Google Shape;259;p30"/>
          <p:cNvSpPr txBox="1"/>
          <p:nvPr/>
        </p:nvSpPr>
        <p:spPr>
          <a:xfrm>
            <a:off x="5256425" y="4152950"/>
            <a:ext cx="17714100" cy="7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Chaîne de caractères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 défaut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&lt;nom de login&gt;@&lt;nom d'hôte&gt;:&lt;répertoire courant&gt;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suivi de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$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pour un utilisateur normal et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#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pour root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Configurable : variable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PS1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0" name="Google Shape;260;p3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61" name="Google Shape;261;p30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2" name="Google Shape;262;p30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3" name="Google Shape;263;p30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4" name="Google Shape;264;p30"/>
          <p:cNvSpPr/>
          <p:nvPr/>
        </p:nvSpPr>
        <p:spPr>
          <a:xfrm>
            <a:off x="5410625" y="10133100"/>
            <a:ext cx="11159400" cy="2227800"/>
          </a:xfrm>
          <a:prstGeom prst="rect">
            <a:avLst/>
          </a:prstGeom>
          <a:solidFill>
            <a:srgbClr val="424242"/>
          </a:solidFill>
          <a:ln cap="flat" cmpd="sng" w="9525">
            <a:solidFill>
              <a:srgbClr val="4242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 user@host:~$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 root@host:/#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65" name="Google Shape;265;p30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70" name="Google Shape;27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1" name="Google Shape;271;p3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72" name="Google Shape;272;p31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Exécuter une </a:t>
            </a: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commande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3" name="Google Shape;273;p31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Syntaxe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74" name="Google Shape;274;p3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75" name="Google Shape;275;p31"/>
          <p:cNvSpPr txBox="1"/>
          <p:nvPr/>
        </p:nvSpPr>
        <p:spPr>
          <a:xfrm>
            <a:off x="5256425" y="4152950"/>
            <a:ext cx="177141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Syntaxe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$ [chemin/]nom_commande [option…] [argument…]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Séparateur : espace(s)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Sensible à la casse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Méta-caractères (|, &gt;, &lt;, …)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Mots clés réservés (if, else, function, do…)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En général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Options courtes précédées de - 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Options longues précédées de -- (syntaxe GNU) 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6" name="Google Shape;276;p3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77" name="Google Shape;277;p31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8" name="Google Shape;278;p31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9" name="Google Shape;279;p31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0" name="Google Shape;280;p31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85" name="Google Shape;28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6" name="Google Shape;286;p3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87" name="Google Shape;287;p3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RTFM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88" name="Google Shape;288;p32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Read The F*** Manual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89" name="Google Shape;289;p3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90" name="Google Shape;290;p32"/>
          <p:cNvSpPr txBox="1"/>
          <p:nvPr/>
        </p:nvSpPr>
        <p:spPr>
          <a:xfrm>
            <a:off x="5256425" y="4152950"/>
            <a:ext cx="177141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RTFM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pour 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Read The Fine Manual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 première commande à connaître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man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Affiche la page de manuel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Disponible pour chaque commande/programme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1" name="Google Shape;291;p3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92" name="Google Shape;292;p32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3" name="Google Shape;293;p32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94" name="Google Shape;294;p32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5" name="Google Shape;295;p32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00" name="Google Shape;30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1" name="Google Shape;301;p3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02" name="Google Shape;302;p33"/>
          <p:cNvSpPr txBox="1"/>
          <p:nvPr/>
        </p:nvSpPr>
        <p:spPr>
          <a:xfrm>
            <a:off x="946900" y="2610425"/>
            <a:ext cx="16690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Quelques exemples de commandes internes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03" name="Google Shape;303;p33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Builtin commands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04" name="Google Shape;304;p3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05" name="Google Shape;305;p33"/>
          <p:cNvSpPr txBox="1"/>
          <p:nvPr/>
        </p:nvSpPr>
        <p:spPr>
          <a:xfrm>
            <a:off x="5256425" y="4152950"/>
            <a:ext cx="17714100" cy="396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changer de répertoire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type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afficher le type d'une commande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echo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afficher une valeur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6" name="Google Shape;306;p3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07" name="Google Shape;307;p33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8" name="Google Shape;308;p33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9" name="Google Shape;309;p33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0" name="Google Shape;310;p33"/>
          <p:cNvSpPr/>
          <p:nvPr/>
        </p:nvSpPr>
        <p:spPr>
          <a:xfrm>
            <a:off x="5256425" y="8351000"/>
            <a:ext cx="17928900" cy="5109900"/>
          </a:xfrm>
          <a:prstGeom prst="rect">
            <a:avLst/>
          </a:prstGeom>
          <a:solidFill>
            <a:srgbClr val="424242"/>
          </a:solidFill>
          <a:ln cap="flat" cmpd="sng" w="9525">
            <a:solidFill>
              <a:srgbClr val="4242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>
                <a:solidFill>
                  <a:srgbClr val="FFFFFF"/>
                </a:solidFill>
              </a:rPr>
              <a:t>wilder@X1:~$ type echo</a:t>
            </a:r>
            <a:endParaRPr sz="3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>
                <a:solidFill>
                  <a:srgbClr val="FFFFFF"/>
                </a:solidFill>
              </a:rPr>
              <a:t>echo est une primitive du shell</a:t>
            </a:r>
            <a:endParaRPr sz="3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>
                <a:solidFill>
                  <a:srgbClr val="FFFFFF"/>
                </a:solidFill>
              </a:rPr>
              <a:t>wilder@X1:~$ type cd</a:t>
            </a:r>
            <a:endParaRPr sz="3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>
                <a:solidFill>
                  <a:srgbClr val="FFFFFF"/>
                </a:solidFill>
              </a:rPr>
              <a:t>cd est une primitive du shell</a:t>
            </a:r>
            <a:endParaRPr sz="3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>
                <a:solidFill>
                  <a:srgbClr val="FFFFFF"/>
                </a:solidFill>
              </a:rPr>
              <a:t>wilder@X1:~$ type type</a:t>
            </a:r>
            <a:endParaRPr sz="3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>
                <a:solidFill>
                  <a:srgbClr val="FFFFFF"/>
                </a:solidFill>
              </a:rPr>
              <a:t>type est une primitive du shell</a:t>
            </a:r>
            <a:endParaRPr sz="3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>
                <a:solidFill>
                  <a:srgbClr val="FFFFFF"/>
                </a:solidFill>
              </a:rPr>
              <a:t>wilder@X1:~$ type mkdir</a:t>
            </a:r>
            <a:endParaRPr sz="39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900">
                <a:solidFill>
                  <a:srgbClr val="FFFFFF"/>
                </a:solidFill>
              </a:rPr>
              <a:t>mkdir est /usr/bin/mkdir</a:t>
            </a:r>
            <a:endParaRPr sz="3900">
              <a:solidFill>
                <a:srgbClr val="FFFFFF"/>
              </a:solidFill>
            </a:endParaRPr>
          </a:p>
        </p:txBody>
      </p:sp>
      <p:sp>
        <p:nvSpPr>
          <p:cNvPr id="311" name="Google Shape;311;p33"/>
          <p:cNvSpPr txBox="1"/>
          <p:nvPr/>
        </p:nvSpPr>
        <p:spPr>
          <a:xfrm>
            <a:off x="18438575" y="7720400"/>
            <a:ext cx="52917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latin typeface="Helvetica Neue"/>
                <a:ea typeface="Helvetica Neue"/>
                <a:cs typeface="Helvetica Neue"/>
                <a:sym typeface="Helvetica Neue"/>
              </a:rPr>
              <a:t>Plus d’exemples : </a:t>
            </a:r>
            <a:r>
              <a:rPr lang="fr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doc bash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2" name="Google Shape;312;p33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17" name="Google Shape;3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8" name="Google Shape;318;p3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19" name="Google Shape;319;p3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Exécuter des suites de commandes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20" name="Google Shape;320;p34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Une à la fois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21" name="Google Shape;321;p3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22" name="Google Shape;322;p34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Exécution puis retour au prompt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commande &lt;entrée&gt;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Séquence de commandes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	commande1;commande2 &lt;entrée&gt;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Exécution conditionnelle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commande1 &amp;&amp; commande2 &lt;entrée&gt;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commande1 || commande2 &lt;entrée&gt; (échec)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&lt;ctrl&gt; + &lt;c&gt; : arrêt de la commande en cours (SIGTERM)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3" name="Google Shape;323;p3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24" name="Google Shape;324;p34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5" name="Google Shape;325;p34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6" name="Google Shape;326;p34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7" name="Google Shape;327;p34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32" name="Google Shape;33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3" name="Google Shape;333;p3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34" name="Google Shape;334;p35"/>
          <p:cNvSpPr txBox="1"/>
          <p:nvPr/>
        </p:nvSpPr>
        <p:spPr>
          <a:xfrm>
            <a:off x="946900" y="2610425"/>
            <a:ext cx="216633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Exemples d’e</a:t>
            </a: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xécution de suites de commandes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35" name="Google Shape;335;p35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Une à la fois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36" name="Google Shape;336;p3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37" name="Google Shape;337;p35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Créer un dossier, s'y rendre, créer un fichier vide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Avec “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;”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mkdir ~/dossier1; cd dossier1 ; touch file1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Avec “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&amp;&amp;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”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mkdir ~/dossier2 &amp;&amp; cd dossier2 &amp;&amp; touch file2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Avec “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||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”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cd dossier3 || mkdir ~/dossier3 &amp;&amp; cd dossier3 &amp;&amp; touch file3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8" name="Google Shape;338;p3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39" name="Google Shape;339;p35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0" name="Google Shape;340;p35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41" name="Google Shape;341;p35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2" name="Google Shape;342;p35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47" name="Google Shape;34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8" name="Google Shape;348;p3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49" name="Google Shape;349;p36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Commande asynchrone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50" name="Google Shape;350;p36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Exécution en arrière plan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51" name="Google Shape;351;p3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52" name="Google Shape;352;p36"/>
          <p:cNvSpPr txBox="1"/>
          <p:nvPr/>
        </p:nvSpPr>
        <p:spPr>
          <a:xfrm>
            <a:off x="5256425" y="4152950"/>
            <a:ext cx="18890400" cy="42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Exécution dans un sous shell en arrière plan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$ commande &amp; &lt;entrée&gt;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Retour au prompt immédiat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53" name="Google Shape;353;p3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54" name="Google Shape;354;p36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5" name="Google Shape;355;p36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6" name="Google Shape;356;p36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7" name="Google Shape;357;p36"/>
          <p:cNvSpPr/>
          <p:nvPr/>
        </p:nvSpPr>
        <p:spPr>
          <a:xfrm>
            <a:off x="5256425" y="8434550"/>
            <a:ext cx="17714100" cy="4552500"/>
          </a:xfrm>
          <a:prstGeom prst="rect">
            <a:avLst/>
          </a:prstGeom>
          <a:solidFill>
            <a:srgbClr val="424242"/>
          </a:solidFill>
          <a:ln cap="flat" cmpd="sng" w="9525">
            <a:solidFill>
              <a:srgbClr val="4242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wilder@X1:~$ pluma &amp;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[1] 217299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wilder@X1:~$ ps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	PID TTY      	TIME CMD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 209697 pts/0	00:00:00 bash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 217299 pts/0	00:00:00 pluma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 217306 pts/0	00:00:00 ps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wilder@X1:~$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[1]+  Fini                	pluma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</a:rPr>
              <a:t>wilder@X1:~$ 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58" name="Google Shape;358;p36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90" name="Google Shape;9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2" name="Google Shape;92;p1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3" name="Google Shape;93;p19"/>
          <p:cNvSpPr txBox="1"/>
          <p:nvPr/>
        </p:nvSpPr>
        <p:spPr>
          <a:xfrm>
            <a:off x="2710350" y="4776875"/>
            <a:ext cx="16819800" cy="28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Qu’est-ce qu’un </a:t>
            </a: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interpréteur</a:t>
            </a: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 de commandes ?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63" name="Google Shape;36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4" name="Google Shape;364;p3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65" name="Google Shape;365;p37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Sortie standard et sortie d’erreur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66" name="Google Shape;366;p37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Deux pour le prix d’une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67" name="Google Shape;367;p3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68" name="Google Shape;368;p37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sortie standard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stdout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), représentée par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est généralement affichée à l'écran.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sortie d'erreur standard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stderr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), représentée par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est également affichée à l'écran, mais elle est traitée séparément de la sortie standard.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9" name="Google Shape;369;p3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70" name="Google Shape;370;p37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1" name="Google Shape;371;p37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2" name="Google Shape;372;p37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3" name="Google Shape;373;p37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78" name="Google Shape;37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9" name="Google Shape;379;p3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80" name="Google Shape;380;p38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Redirections standards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81" name="Google Shape;381;p38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Entrée et sortie standard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82" name="Google Shape;382;p3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83" name="Google Shape;383;p38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Redirection sortie standard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commande &gt; fichier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Redirection sortie standard (ajout)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commande &gt;&gt; fichier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Redirection entrée standard : 	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commande &lt; fichier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Redirection sortie erreur (ajout) :	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commande 2&gt; (ou 2&gt;&gt;) fichier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4" name="Google Shape;384;p3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85" name="Google Shape;385;p38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6" name="Google Shape;386;p38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7" name="Google Shape;387;p38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8" name="Google Shape;388;p38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93" name="Google Shape;39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4" name="Google Shape;394;p3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95" name="Google Shape;395;p39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Exemples de r</a:t>
            </a: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edirections standards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96" name="Google Shape;396;p39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Entrée et sortie standard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97" name="Google Shape;397;p3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98" name="Google Shape;398;p39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Redirige la sortie standard vers le fichier files.txt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find /home/wilder/Documents/ -name "*.txt" &gt; files.txt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Redirige contenu de la commande (+ erreur) dans 2 fichiers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find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/home/wilder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/Documents/ -name "*.txt" &gt; files.txt 2&gt; erreurs.txt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find /home/wilder/</a:t>
            </a:r>
            <a:r>
              <a:rPr b="1" lang="fr" sz="50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/ -name "*.txt" &gt; files.txt 2&gt; erreurs.txt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Redirige la sortie standard et la sortie d'erreur vers 1 fichier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find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/home/wilder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/</a:t>
            </a:r>
            <a:r>
              <a:rPr b="1" lang="fr" sz="50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/ -name "*.txt" &gt; output.txt 2&gt;&amp;1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9" name="Google Shape;399;p3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00" name="Google Shape;400;p39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1" name="Google Shape;401;p39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2" name="Google Shape;402;p39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Google Shape;403;p39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08" name="Google Shape;408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9" name="Google Shape;409;p4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10" name="Google Shape;410;p40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Interconnecter les commandes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11" name="Google Shape;411;p40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Une histoire de tuyau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12" name="Google Shape;412;p4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13" name="Google Shape;413;p40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symbole “|” est appelé un “pipeline” ou “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pipe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”.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Connexion de la sortie d'une commande sur l'entrée d'une autre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commande1 | commande2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Ajout de la sortie d'erreur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commande1 |&amp; commande2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4" name="Google Shape;414;p4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15" name="Google Shape;415;p40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6" name="Google Shape;416;p40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7" name="Google Shape;417;p40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8" name="Google Shape;418;p40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23" name="Google Shape;423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4" name="Google Shape;424;p4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25" name="Google Shape;425;p41"/>
          <p:cNvSpPr txBox="1"/>
          <p:nvPr/>
        </p:nvSpPr>
        <p:spPr>
          <a:xfrm>
            <a:off x="946900" y="2610425"/>
            <a:ext cx="204555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Exemples d’interconnection de </a:t>
            </a: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commandes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26" name="Google Shape;426;p41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Une histoire de tuyau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27" name="Google Shape;427;p4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28" name="Google Shape;428;p41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Filtre le contenu d’un repertoire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ls -l | grep ".txt"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ls toto.txt |&amp; grep "Aucun fichier"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Filtre la liste des processus ;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ps aux | grep "chrome"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Trie un fichier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cat fichier.txt | sort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9" name="Google Shape;429;p4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30" name="Google Shape;430;p41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1" name="Google Shape;431;p41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2" name="Google Shape;432;p41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41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38" name="Google Shape;43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9" name="Google Shape;439;p4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40" name="Google Shape;440;p4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Commande interne alias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41" name="Google Shape;441;p42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Renommer des commandes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42" name="Google Shape;442;p4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43" name="Google Shape;443;p42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Créer un alias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$ alias nomAlias='cibleAlias'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Lister les alias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$ alias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Supprimer un alias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$ unalias nomAlias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4" name="Google Shape;444;p4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45" name="Google Shape;445;p42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6" name="Google Shape;446;p42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7" name="Google Shape;447;p42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8" name="Google Shape;448;p42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53" name="Google Shape;45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4" name="Google Shape;454;p4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55" name="Google Shape;455;p4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wildcards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56" name="Google Shape;456;p43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Plusieurs d’un coup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57" name="Google Shape;457;p4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58" name="Google Shape;458;p43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N'importe quel caractère (y compris aucun)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*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Un (seul) caractère quelconque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?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Un caractère parmi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[]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Début d’une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chaîne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de caractères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^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liste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[abc]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suite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[a-z]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Combinaisons possible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a[bc]*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9" name="Google Shape;459;p4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60" name="Google Shape;460;p43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1" name="Google Shape;461;p43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2" name="Google Shape;462;p43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3" name="Google Shape;463;p43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68" name="Google Shape;46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9" name="Google Shape;469;p4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70" name="Google Shape;470;p4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wildcards (suite)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71" name="Google Shape;471;p44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Plusieurs d’un coup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72" name="Google Shape;472;p4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73" name="Google Shape;473;p4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74" name="Google Shape;474;p44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5" name="Google Shape;475;p44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6" name="Google Shape;476;p44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7" name="Google Shape;477;p44"/>
          <p:cNvSpPr/>
          <p:nvPr/>
        </p:nvSpPr>
        <p:spPr>
          <a:xfrm>
            <a:off x="5256425" y="4000500"/>
            <a:ext cx="17714100" cy="7882800"/>
          </a:xfrm>
          <a:prstGeom prst="rect">
            <a:avLst/>
          </a:prstGeom>
          <a:solidFill>
            <a:srgbClr val="424242"/>
          </a:solidFill>
          <a:ln cap="flat" cmpd="sng" w="9525">
            <a:solidFill>
              <a:srgbClr val="4242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wilder@X1:~$ </a:t>
            </a: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for i in {1..5};do mktemp aaa_XXXXXX;</a:t>
            </a:r>
            <a:r>
              <a:rPr lang="fr" sz="3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mktemp bbb_XXXXXX;</a:t>
            </a: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done</a:t>
            </a:r>
            <a:endParaRPr sz="3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wilder@X1:~$ ls</a:t>
            </a:r>
            <a:endParaRPr sz="3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wilder@X1:~$ ls aaa_*</a:t>
            </a:r>
            <a:endParaRPr sz="3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wilder@X1:~$ ls a*</a:t>
            </a:r>
            <a:endParaRPr sz="3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wilder@X1:~$ mkdir rep_OLD &amp;&amp; cp b* rep_OLD</a:t>
            </a:r>
            <a:endParaRPr sz="3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wilder@X1:~$ rename ‘s/^/_OK_/’ *</a:t>
            </a:r>
            <a:endParaRPr sz="3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wilder@X1:~$ rename ‘s/^(_OK_bbb)(.*)$/SAVE_$1$2/' _OK_bbb*</a:t>
            </a:r>
            <a:endParaRPr sz="3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478" name="Google Shape;478;p44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83" name="Google Shape;483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4" name="Google Shape;484;p4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85" name="Google Shape;485;p4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Commande interne echo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86" name="Google Shape;486;p45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Affichage et arguments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87" name="Google Shape;487;p4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88" name="Google Shape;488;p4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89" name="Google Shape;489;p45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0" name="Google Shape;490;p45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1" name="Google Shape;491;p45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2" name="Google Shape;492;p45"/>
          <p:cNvSpPr/>
          <p:nvPr/>
        </p:nvSpPr>
        <p:spPr>
          <a:xfrm>
            <a:off x="5256425" y="6128850"/>
            <a:ext cx="17714100" cy="6632700"/>
          </a:xfrm>
          <a:prstGeom prst="rect">
            <a:avLst/>
          </a:prstGeom>
          <a:solidFill>
            <a:srgbClr val="424242"/>
          </a:solidFill>
          <a:ln cap="flat" cmpd="sng" w="9525">
            <a:solidFill>
              <a:srgbClr val="4242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wilder@X1:~$ echo bonjour</a:t>
            </a:r>
            <a:endParaRPr sz="3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bonjour</a:t>
            </a:r>
            <a:endParaRPr sz="3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wilder@X1:~$ echo salut tout le monde</a:t>
            </a:r>
            <a:endParaRPr sz="3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salut tout le monde</a:t>
            </a:r>
            <a:endParaRPr sz="3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wilder@X1:~$ echo salut              	tout            	le  	monde</a:t>
            </a:r>
            <a:endParaRPr sz="3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salut tout le monde</a:t>
            </a:r>
            <a:endParaRPr sz="3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wilder@X1:~$ echo 'salut        à    tous'</a:t>
            </a:r>
            <a:endParaRPr sz="3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salut        à    tous</a:t>
            </a:r>
            <a:endParaRPr sz="3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wilder@X1:~$</a:t>
            </a:r>
            <a:r>
              <a:rPr lang="fr" sz="3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echo “salut        à    tous”</a:t>
            </a:r>
            <a:endParaRPr sz="3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salut        à    tous</a:t>
            </a:r>
            <a:endParaRPr sz="3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wilder@X1:~$</a:t>
            </a:r>
            <a:endParaRPr sz="3800">
              <a:solidFill>
                <a:schemeClr val="lt1"/>
              </a:solidFill>
            </a:endParaRPr>
          </a:p>
        </p:txBody>
      </p:sp>
      <p:sp>
        <p:nvSpPr>
          <p:cNvPr id="493" name="Google Shape;493;p45"/>
          <p:cNvSpPr txBox="1"/>
          <p:nvPr/>
        </p:nvSpPr>
        <p:spPr>
          <a:xfrm>
            <a:off x="5324150" y="4512165"/>
            <a:ext cx="17646300" cy="12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solidFill>
                  <a:srgbClr val="3B424E"/>
                </a:solidFill>
              </a:rPr>
              <a:t>echo argument [argument…]</a:t>
            </a:r>
            <a:endParaRPr b="1" sz="5000">
              <a:solidFill>
                <a:srgbClr val="3B424E"/>
              </a:solidFill>
            </a:endParaRPr>
          </a:p>
        </p:txBody>
      </p:sp>
      <p:sp>
        <p:nvSpPr>
          <p:cNvPr id="494" name="Google Shape;494;p45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p46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500" name="Google Shape;500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46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02" name="Google Shape;502;p4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03" name="Google Shape;503;p46"/>
          <p:cNvSpPr txBox="1"/>
          <p:nvPr/>
        </p:nvSpPr>
        <p:spPr>
          <a:xfrm>
            <a:off x="2289750" y="2469325"/>
            <a:ext cx="21857100" cy="102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Références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La doc officielle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Trouver de l'aide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Sur StackExchange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6"/>
              </a:rPr>
              <a:t>Server Fault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Q&amp;A administration systèmes et réseaux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7"/>
              </a:rPr>
              <a:t>Unix &amp; Linux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Q&amp;A sur les Unix-like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8"/>
              </a:rPr>
              <a:t>Ask Ubuntu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Q&amp;A centré sur Ubuntu et dérivées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9"/>
              </a:rPr>
              <a:t>Super User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Q&amp;A pour power users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Conseils :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Cherchez d'abord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Rappelez-vous : personne ne vous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doit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de l'aide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98" name="Google Shape;9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2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00" name="Google Shape;100;p20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Sommaire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 quoi s'agit-il ?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02" name="Google Shape;102;p20"/>
          <p:cNvGrpSpPr/>
          <p:nvPr/>
        </p:nvGrpSpPr>
        <p:grpSpPr>
          <a:xfrm>
            <a:off x="4875454" y="7690675"/>
            <a:ext cx="18700813" cy="1149300"/>
            <a:chOff x="4269990" y="8021650"/>
            <a:chExt cx="13130749" cy="1149300"/>
          </a:xfrm>
        </p:grpSpPr>
        <p:sp>
          <p:nvSpPr>
            <p:cNvPr id="103" name="Google Shape;103;p20"/>
            <p:cNvSpPr txBox="1"/>
            <p:nvPr/>
          </p:nvSpPr>
          <p:spPr>
            <a:xfrm>
              <a:off x="4269990" y="8021650"/>
              <a:ext cx="10059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02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04" name="Google Shape;104;p20"/>
            <p:cNvSpPr txBox="1"/>
            <p:nvPr/>
          </p:nvSpPr>
          <p:spPr>
            <a:xfrm>
              <a:off x="6158538" y="8160250"/>
              <a:ext cx="112422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GNU bash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05" name="Google Shape;105;p20"/>
          <p:cNvGrpSpPr/>
          <p:nvPr/>
        </p:nvGrpSpPr>
        <p:grpSpPr>
          <a:xfrm>
            <a:off x="4875439" y="6213275"/>
            <a:ext cx="15835087" cy="1149300"/>
            <a:chOff x="4269994" y="6149551"/>
            <a:chExt cx="15105492" cy="1149300"/>
          </a:xfrm>
        </p:grpSpPr>
        <p:sp>
          <p:nvSpPr>
            <p:cNvPr id="106" name="Google Shape;106;p20"/>
            <p:cNvSpPr txBox="1"/>
            <p:nvPr/>
          </p:nvSpPr>
          <p:spPr>
            <a:xfrm>
              <a:off x="4269994" y="6149551"/>
              <a:ext cx="1195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01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07" name="Google Shape;107;p20"/>
            <p:cNvSpPr txBox="1"/>
            <p:nvPr/>
          </p:nvSpPr>
          <p:spPr>
            <a:xfrm>
              <a:off x="6849586" y="6288151"/>
              <a:ext cx="125259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Interagir</a:t>
              </a: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 avec l’ordinateur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cxnSp>
        <p:nvCxnSpPr>
          <p:cNvPr id="108" name="Google Shape;108;p2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grpSp>
        <p:nvGrpSpPr>
          <p:cNvPr id="109" name="Google Shape;109;p20"/>
          <p:cNvGrpSpPr/>
          <p:nvPr/>
        </p:nvGrpSpPr>
        <p:grpSpPr>
          <a:xfrm>
            <a:off x="4875460" y="9168075"/>
            <a:ext cx="18701039" cy="1149300"/>
            <a:chOff x="4269994" y="8021650"/>
            <a:chExt cx="13130908" cy="1149300"/>
          </a:xfrm>
        </p:grpSpPr>
        <p:sp>
          <p:nvSpPr>
            <p:cNvPr id="110" name="Google Shape;110;p20"/>
            <p:cNvSpPr txBox="1"/>
            <p:nvPr/>
          </p:nvSpPr>
          <p:spPr>
            <a:xfrm>
              <a:off x="4269994" y="8021650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03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11" name="Google Shape;111;p20"/>
            <p:cNvSpPr txBox="1"/>
            <p:nvPr/>
          </p:nvSpPr>
          <p:spPr>
            <a:xfrm>
              <a:off x="6174302" y="8160250"/>
              <a:ext cx="11226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PowerShell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47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509" name="Google Shape;509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0" name="Google Shape;510;p4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11" name="Google Shape;511;p47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12" name="Google Shape;512;p4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13" name="Google Shape;513;p47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4" name="Google Shape;514;p47"/>
          <p:cNvSpPr txBox="1"/>
          <p:nvPr/>
        </p:nvSpPr>
        <p:spPr>
          <a:xfrm>
            <a:off x="7851175" y="390200"/>
            <a:ext cx="33015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5" name="Google Shape;515;p47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6" name="Google Shape;516;p47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7" name="Google Shape;517;p47"/>
          <p:cNvSpPr/>
          <p:nvPr/>
        </p:nvSpPr>
        <p:spPr>
          <a:xfrm>
            <a:off x="168644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18" name="Google Shape;518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68777" y="5133975"/>
            <a:ext cx="6927949" cy="5035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23" name="Google Shape;523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4" name="Google Shape;524;p4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25" name="Google Shape;525;p48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Windows PowerShell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26" name="Google Shape;526;p48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new Windows scripting shell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27" name="Google Shape;527;p4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28" name="Google Shape;528;p48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Nouveau shell depuis Windows 7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Successeur de command.com et cmd.exe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Possibilité de scripts avancés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9" name="Google Shape;529;p4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30" name="Google Shape;530;p48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1" name="Google Shape;531;p48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32" name="Google Shape;532;p48"/>
          <p:cNvSpPr/>
          <p:nvPr/>
        </p:nvSpPr>
        <p:spPr>
          <a:xfrm>
            <a:off x="168644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3" name="Google Shape;533;p48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38" name="Google Shape;538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9" name="Google Shape;539;p4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40" name="Google Shape;540;p49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Principales fonctionnalités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41" name="Google Shape;541;p49"/>
          <p:cNvSpPr txBox="1"/>
          <p:nvPr/>
        </p:nvSpPr>
        <p:spPr>
          <a:xfrm>
            <a:off x="949225" y="4632400"/>
            <a:ext cx="35064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Simplifier l'utilisation du système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42" name="Google Shape;542;p4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43" name="Google Shape;543;p49"/>
          <p:cNvSpPr txBox="1"/>
          <p:nvPr/>
        </p:nvSpPr>
        <p:spPr>
          <a:xfrm>
            <a:off x="4881625" y="3316625"/>
            <a:ext cx="106146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Historique (rappel des commandes précédentes)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Édition en ligne (modification d'une commande)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Auto-complétion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Variables d'environnements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Alias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Similarité avec shell unix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4" name="Google Shape;544;p4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45" name="Google Shape;545;p49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6" name="Google Shape;546;p49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7" name="Google Shape;547;p49"/>
          <p:cNvSpPr/>
          <p:nvPr/>
        </p:nvSpPr>
        <p:spPr>
          <a:xfrm>
            <a:off x="168644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48" name="Google Shape;54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80050" y="4632398"/>
            <a:ext cx="8887775" cy="6665808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49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54" name="Google Shape;554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5" name="Google Shape;555;p5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56" name="Google Shape;556;p50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prompt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57" name="Google Shape;557;p5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 interactif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58" name="Google Shape;558;p5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59" name="Google Shape;559;p50"/>
          <p:cNvSpPr txBox="1"/>
          <p:nvPr/>
        </p:nvSpPr>
        <p:spPr>
          <a:xfrm>
            <a:off x="5256425" y="4152950"/>
            <a:ext cx="18890400" cy="64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Chaîne de caractères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 défaut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PS &lt;répertoire courant&gt; &gt;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Pas de distinction administrateur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Configurable :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fonction prompt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0" name="Google Shape;560;p5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61" name="Google Shape;561;p50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2" name="Google Shape;562;p50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3" name="Google Shape;563;p50"/>
          <p:cNvSpPr/>
          <p:nvPr/>
        </p:nvSpPr>
        <p:spPr>
          <a:xfrm>
            <a:off x="168644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4" name="Google Shape;564;p50"/>
          <p:cNvSpPr/>
          <p:nvPr/>
        </p:nvSpPr>
        <p:spPr>
          <a:xfrm>
            <a:off x="5256425" y="9732900"/>
            <a:ext cx="13465500" cy="1202100"/>
          </a:xfrm>
          <a:prstGeom prst="rect">
            <a:avLst/>
          </a:prstGeom>
          <a:solidFill>
            <a:srgbClr val="073763"/>
          </a:solidFill>
          <a:ln cap="flat" cmpd="sng" w="9525">
            <a:solidFill>
              <a:srgbClr val="4242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rgbClr val="FFFFFF"/>
                </a:solidFill>
              </a:rPr>
              <a:t>PS C:\Users\wilder&gt;</a:t>
            </a:r>
            <a:endParaRPr sz="3800">
              <a:solidFill>
                <a:srgbClr val="FFFFFF"/>
              </a:solidFill>
            </a:endParaRPr>
          </a:p>
        </p:txBody>
      </p:sp>
      <p:sp>
        <p:nvSpPr>
          <p:cNvPr id="565" name="Google Shape;565;p50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70" name="Google Shape;570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1" name="Google Shape;571;p5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72" name="Google Shape;572;p51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Différent type de commandes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73" name="Google Shape;573;p51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 interactif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74" name="Google Shape;574;p5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75" name="Google Shape;575;p51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Programmes (application)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Applets de commandes (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Cmdlet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Fonction (function)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Scripts - selon la politique d'exécution (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Set-ExecutionPolicy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6" name="Google Shape;576;p5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77" name="Google Shape;577;p51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78" name="Google Shape;578;p51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79" name="Google Shape;579;p51"/>
          <p:cNvSpPr/>
          <p:nvPr/>
        </p:nvSpPr>
        <p:spPr>
          <a:xfrm>
            <a:off x="168644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0" name="Google Shape;580;p51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85" name="Google Shape;585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6" name="Google Shape;586;p5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87" name="Google Shape;587;p5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Connecter les entrées/sorties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88" name="Google Shape;588;p52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 interactif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89" name="Google Shape;589;p5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90" name="Google Shape;590;p52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Mécanisme de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pipe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similaire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commande1 | commande2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Mécanisme de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redirection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similaire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	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commande1 &gt; commande2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91" name="Google Shape;591;p5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92" name="Google Shape;592;p52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93" name="Google Shape;593;p52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94" name="Google Shape;594;p52"/>
          <p:cNvSpPr/>
          <p:nvPr/>
        </p:nvSpPr>
        <p:spPr>
          <a:xfrm>
            <a:off x="168644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5" name="Google Shape;595;p52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00" name="Google Shape;600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1" name="Google Shape;601;p5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02" name="Google Shape;602;p5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wildcards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3" name="Google Shape;603;p53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Substitutions automatiques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04" name="Google Shape;604;p5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05" name="Google Shape;605;p53"/>
          <p:cNvSpPr txBox="1"/>
          <p:nvPr/>
        </p:nvSpPr>
        <p:spPr>
          <a:xfrm>
            <a:off x="5256425" y="4152950"/>
            <a:ext cx="18890400" cy="85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Similaires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Pour plus de détail : voir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la doc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06" name="Google Shape;606;p5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07" name="Google Shape;607;p53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08" name="Google Shape;608;p53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09" name="Google Shape;609;p53"/>
          <p:cNvSpPr/>
          <p:nvPr/>
        </p:nvSpPr>
        <p:spPr>
          <a:xfrm>
            <a:off x="168644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0" name="Google Shape;610;p53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" name="Google Shape;615;p54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616" name="Google Shape;616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54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18" name="Google Shape;618;p5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19" name="Google Shape;619;p54"/>
          <p:cNvSpPr txBox="1"/>
          <p:nvPr/>
        </p:nvSpPr>
        <p:spPr>
          <a:xfrm>
            <a:off x="2289750" y="2469325"/>
            <a:ext cx="21857100" cy="102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Références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La doc officielle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24" name="Google Shape;62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5" name="Google Shape;625;p5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26" name="Google Shape;626;p5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En résumé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27" name="Google Shape;627;p55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retenir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28" name="Google Shape;628;p5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29" name="Google Shape;629;p55"/>
          <p:cNvSpPr txBox="1"/>
          <p:nvPr/>
        </p:nvSpPr>
        <p:spPr>
          <a:xfrm>
            <a:off x="5256425" y="3880725"/>
            <a:ext cx="185292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Notion d'interpréteur de commandes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Découverte de bash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Découverte de PowerShell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30" name="Google Shape;630;p5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35" name="Google Shape;635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6" name="Google Shape;636;p56"/>
          <p:cNvCxnSpPr/>
          <p:nvPr/>
        </p:nvCxnSpPr>
        <p:spPr>
          <a:xfrm>
            <a:off x="3728230" y="5315401"/>
            <a:ext cx="2423100" cy="0"/>
          </a:xfrm>
          <a:prstGeom prst="straightConnector1">
            <a:avLst/>
          </a:prstGeom>
          <a:noFill/>
          <a:ln cap="flat" cmpd="sng" w="25400">
            <a:solidFill>
              <a:srgbClr val="000000">
                <a:alpha val="50199"/>
              </a:srgbClr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637" name="Google Shape;637;p56"/>
          <p:cNvSpPr txBox="1"/>
          <p:nvPr/>
        </p:nvSpPr>
        <p:spPr>
          <a:xfrm>
            <a:off x="3756196" y="4208112"/>
            <a:ext cx="45927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i="0" lang="fr" sz="50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MERCI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38" name="Google Shape;638;p56"/>
          <p:cNvSpPr txBox="1"/>
          <p:nvPr/>
        </p:nvSpPr>
        <p:spPr>
          <a:xfrm>
            <a:off x="3738325" y="6237950"/>
            <a:ext cx="70902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pour votre participation.</a:t>
            </a:r>
            <a:br>
              <a:rPr lang="fr" sz="5000">
                <a:latin typeface="Proxima Nova"/>
                <a:ea typeface="Proxima Nova"/>
                <a:cs typeface="Proxima Nova"/>
                <a:sym typeface="Proxima Nova"/>
              </a:rPr>
            </a:b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C’est à vous maintenant.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 questions ?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 remarques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39" name="Google Shape;639;p5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640" name="Google Shape;640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56575" y="5315400"/>
            <a:ext cx="6625338" cy="4832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1" name="Google Shape;641;p5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117" name="Google Shape;11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2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19" name="Google Shape;119;p21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1" name="Google Shape;121;p21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</a:t>
            </a: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avec l’ordinateur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</a:t>
            </a: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3" name="Google Shape;123;p21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35725" y="5270300"/>
            <a:ext cx="6712549" cy="4609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646" name="Google Shape;6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647" name="Google Shape;647;p57"/>
          <p:cNvSpPr txBox="1"/>
          <p:nvPr/>
        </p:nvSpPr>
        <p:spPr>
          <a:xfrm>
            <a:off x="1945675" y="5572325"/>
            <a:ext cx="16871100" cy="12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7200">
                <a:latin typeface="Montserrat ExtraBold"/>
                <a:ea typeface="Montserrat ExtraBold"/>
                <a:cs typeface="Montserrat ExtraBold"/>
                <a:sym typeface="Montserrat ExtraBold"/>
              </a:rPr>
              <a:t>Atelier : Modifie ton shell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48" name="Google Shape;648;p5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31" name="Google Shape;13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p2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33" name="Google Shape;133;p2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principales IHM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Les périphériques d'entrées/sorties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35" name="Google Shape;135;p2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36" name="Google Shape;136;p22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Les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IHM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(Interface Homme Machine)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Ecran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Séquence de texte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Interface graphique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Clavier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Touche =&gt; code =&gt; traduit (en général) en caractères par l'OS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Souris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Déplacement et clics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7" name="Google Shape;137;p2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8" name="Google Shape;138;p22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46" name="Google Shape;14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Google Shape;147;p2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48" name="Google Shape;148;p2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CLI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Interface textuelle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50" name="Google Shape;150;p2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51" name="Google Shape;151;p23"/>
          <p:cNvSpPr txBox="1"/>
          <p:nvPr/>
        </p:nvSpPr>
        <p:spPr>
          <a:xfrm>
            <a:off x="5256425" y="4152950"/>
            <a:ext cx="1075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Fonctionnement général 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es interfaces en ligne de commande, ou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CLI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Command Line Interface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Invite de commande (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prompt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Taper une commande (clavier) + entrée (⏎)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Affichage du résultat (texte)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Retour au prompt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3" name="Google Shape;153;p23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5" name="Google Shape;155;p23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39975" y="5822723"/>
            <a:ext cx="7987225" cy="501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62" name="Google Shape;16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2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64" name="Google Shape;164;p2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Shell : </a:t>
            </a: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CLI de l’OS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65" name="Google Shape;165;p24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Des shells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66" name="Google Shape;166;p2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67" name="Google Shape;167;p24"/>
          <p:cNvSpPr txBox="1"/>
          <p:nvPr/>
        </p:nvSpPr>
        <p:spPr>
          <a:xfrm>
            <a:off x="5256425" y="4152950"/>
            <a:ext cx="177141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MS Windows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Invite de commandes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cmd.exe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ou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Powershell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(Windows 7)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Unix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shell historique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sh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classique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bash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Nombreux autres (csh, ksh, tcsh, zsh, dash, ash…)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8" name="Google Shape;168;p2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69" name="Google Shape;169;p24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1" name="Google Shape;171;p24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2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79" name="Google Shape;179;p2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GUI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0" name="Google Shape;180;p25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Interface graphique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81" name="Google Shape;181;p2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82" name="Google Shape;182;p25"/>
          <p:cNvSpPr txBox="1"/>
          <p:nvPr/>
        </p:nvSpPr>
        <p:spPr>
          <a:xfrm>
            <a:off x="5256425" y="4152950"/>
            <a:ext cx="177141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Pour l’Interface Graphique Utilisateur, ou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GUI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Graphical User Interface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MS Windows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Basée sur clavier/souris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Métaphore du bureau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Icônes =&gt; Fichiers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Programmes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Documents (association avec programme par défaut)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Barres menus (déroulants)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3" name="Google Shape;183;p2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4" name="Google Shape;184;p25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5" name="Google Shape;185;p25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6" name="Google Shape;186;p25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7" name="Google Shape;187;p25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92" name="Google Shape;19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3" name="Google Shape;193;p2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94" name="Google Shape;194;p26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plus courantes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95" name="Google Shape;195;p26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Du choix ou pas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96" name="Google Shape;196;p2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97" name="Google Shape;197;p26"/>
          <p:cNvSpPr txBox="1"/>
          <p:nvPr/>
        </p:nvSpPr>
        <p:spPr>
          <a:xfrm>
            <a:off x="5256425" y="4152950"/>
            <a:ext cx="177141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MS Windows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Une interface graphique de MS-DOS =&gt; système complet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MacOS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Aqua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GNU/Linux - Nombreux composants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Système de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6"/>
              </a:rPr>
              <a:t>fenêtrage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(X11 ou Wayland)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7"/>
              </a:rPr>
              <a:t>Compositeur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(Compiz, Metacity, Mutter)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8"/>
              </a:rPr>
              <a:t>Environnement de bureau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(Gnome, KDE, mate, cinnamon, Xfce…)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8" name="Google Shape;198;p2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99" name="Google Shape;199;p26"/>
          <p:cNvSpPr txBox="1"/>
          <p:nvPr/>
        </p:nvSpPr>
        <p:spPr>
          <a:xfrm>
            <a:off x="11407462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GNU bash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0" name="Google Shape;200;p26"/>
          <p:cNvSpPr txBox="1"/>
          <p:nvPr/>
        </p:nvSpPr>
        <p:spPr>
          <a:xfrm>
            <a:off x="15496237" y="8496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1" name="Google Shape;201;p26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2" name="Google Shape;202;p26"/>
          <p:cNvSpPr txBox="1"/>
          <p:nvPr/>
        </p:nvSpPr>
        <p:spPr>
          <a:xfrm>
            <a:off x="7125925" y="849600"/>
            <a:ext cx="4752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Interagir avec l’ordinateur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